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927040-2A0A-4D89-ABA4-733E83D37371}">
  <a:tblStyle styleId="{9F927040-2A0A-4D89-ABA4-733E83D373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Roboto-bold.fntdata"/><Relationship Id="rId10" Type="http://schemas.openxmlformats.org/officeDocument/2006/relationships/slide" Target="slides/slide4.xml"/><Relationship Id="rId21" Type="http://schemas.openxmlformats.org/officeDocument/2006/relationships/font" Target="fonts/Roboto-regular.fntdata"/><Relationship Id="rId13" Type="http://schemas.openxmlformats.org/officeDocument/2006/relationships/slide" Target="slides/slide7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6.xml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2330d775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42330d775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2330d775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42330d775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2330d775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42330d775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2330d775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2330d775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42330d775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42330d775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230d08df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230d08df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230d08dfa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230d08df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4230d08dfa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4230d08df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2330d775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2330d775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42330d775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42330d775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42330d775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42330d775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42330d775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42330d775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42330d775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42330d775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eams.live.com/" TargetMode="External"/><Relationship Id="rId4" Type="http://schemas.openxmlformats.org/officeDocument/2006/relationships/image" Target="../media/image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LesHaTaR/TMS_DipWork-Teams/blob/main/TD_Tarasevich(Teams).docx" TargetMode="External"/><Relationship Id="rId4" Type="http://schemas.openxmlformats.org/officeDocument/2006/relationships/hyperlink" Target="https://github.com/LesHaTaR/TMS_DipWork-Teams/blob/main/TD_Tarasevich(Teams).xlsx" TargetMode="External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3.jpg"/><Relationship Id="rId6" Type="http://schemas.openxmlformats.org/officeDocument/2006/relationships/image" Target="../media/image9.jpg"/><Relationship Id="rId7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Arial"/>
                <a:ea typeface="Arial"/>
                <a:cs typeface="Arial"/>
                <a:sym typeface="Arial"/>
              </a:rPr>
              <a:t>Дипломная работа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Arial"/>
                <a:ea typeface="Arial"/>
                <a:cs typeface="Arial"/>
                <a:sym typeface="Arial"/>
              </a:rPr>
              <a:t>Microsoft Teams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5725100" y="4180225"/>
            <a:ext cx="309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QA Engineer: Тарасевич Алексей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Группа: QAM02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673" y="1295150"/>
            <a:ext cx="2385675" cy="22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1544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Тестирование программного продукта (баг репорты)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3" name="Google Shape;153;p22"/>
          <p:cNvGraphicFramePr/>
          <p:nvPr/>
        </p:nvGraphicFramePr>
        <p:xfrm>
          <a:off x="185875" y="76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{9F927040-2A0A-4D89-ABA4-733E83D37371}</a:tableStyleId>
              </a:tblPr>
              <a:tblGrid>
                <a:gridCol w="792800"/>
                <a:gridCol w="755100"/>
                <a:gridCol w="859875"/>
                <a:gridCol w="1204350"/>
                <a:gridCol w="2369400"/>
                <a:gridCol w="1387725"/>
                <a:gridCol w="1425875"/>
              </a:tblGrid>
              <a:tr h="52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ID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Priority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Severity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Summary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Steps To Reproduce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Actual Result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Expected Result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BUSA_1.1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Middle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Minor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 </a:t>
                      </a:r>
                      <a:r>
                        <a:rPr lang="ru" sz="1000"/>
                        <a:t>отображается</a:t>
                      </a:r>
                      <a:r>
                        <a:rPr lang="ru" sz="1000"/>
                        <a:t> изображение аватара в заголовке окна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1)Кликнуть на аватар профиля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2)Кликнуть на изменить фотографию профиля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3)Кликнуть на Загрузить изображение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4)Выбрать изображение из имеющихся на локальной машине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5)Кликнуть на Сохранить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Изображение аватар не отображается в заголовке окна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Изображение аватар отображается в заголовке окна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13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BAHT_1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Low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Critical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Невозможно использовать веб-приложением дальше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Открыт URL: </a:t>
                      </a:r>
                      <a:r>
                        <a:rPr lang="ru" sz="1000" u="sng">
                          <a:solidFill>
                            <a:schemeClr val="hlink"/>
                          </a:solidFill>
                          <a:hlinkClick r:id="rId3"/>
                        </a:rPr>
                        <a:t>https://teams.live.com/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Авторизованный пользователь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1)Нажать F12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2)Нажать F5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3)Нажать F12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4)Нажать F5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Веб-приложение повторно обновляет страницу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Страница веб-приложения обновлена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25" y="3985525"/>
            <a:ext cx="2992325" cy="8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1610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Тестирование программного продукта (результаты)</a:t>
            </a:r>
            <a:endParaRPr sz="2200"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209675" y="672950"/>
            <a:ext cx="8786400" cy="41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Тестирование программного продукта проводилось на 4 платформах, две из которых покрывали тестирование мобильной версии и две платформы покрыли тестирование десктопной версии, так же было проведено тестирование веб-приложения.</a:t>
            </a:r>
            <a:endParaRPr sz="3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Использовались два вида тестирования: функциональное и нефункционально. С помощью которых были протестированы основные функциональные возможности приложения, удобство его использования и интерфейс.</a:t>
            </a:r>
            <a:endParaRPr sz="3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Тестировались модули: профиль (авторизация, редактирование), связь (чат, звонок, собрание), поиск, настройка (внешний вид), приложение (установка, удаление).</a:t>
            </a:r>
            <a:endParaRPr sz="3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Найдено 6 багов (Android 1 баг, iOS 1 баг, Windows 1 баг, macOS 2 бага, Chrome 1 баг) из них:</a:t>
            </a:r>
            <a:endParaRPr sz="3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Critical = 1</a:t>
            </a:r>
            <a:endParaRPr sz="30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Major = 2</a:t>
            </a:r>
            <a:endParaRPr sz="30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Minor = 3</a:t>
            </a:r>
            <a:endParaRPr sz="30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62225" y="1080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Arial"/>
                <a:ea typeface="Arial"/>
                <a:cs typeface="Arial"/>
                <a:sym typeface="Arial"/>
              </a:rPr>
              <a:t>Вывод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491425" y="946850"/>
            <a:ext cx="7947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</a:rPr>
              <a:t>По итогам тестирования, программный продукт готов к релизу, на всех платформах которые использовались для тестирования. Так как его основной функционал работает исправно, а удобство использования и интерфейс соответствует требованиям пользователя.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525" y="2571750"/>
            <a:ext cx="2165751" cy="2014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224625" y="28497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latin typeface="Arial"/>
                <a:ea typeface="Arial"/>
                <a:cs typeface="Arial"/>
                <a:sym typeface="Arial"/>
              </a:rPr>
              <a:t>Ссылки на тестовою документацию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406250" y="1290800"/>
            <a:ext cx="7718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</a:rPr>
              <a:t>Тест план: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https://github.com/LesHaTaR/TMS_DipWork-Teams/blob/main/TD_Tarasevich(Teams).docx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</a:rPr>
              <a:t>Чек лист, тест кейсы, баг репорт,отчет: </a:t>
            </a:r>
            <a:r>
              <a:rPr lang="ru" u="sng">
                <a:solidFill>
                  <a:schemeClr val="hlink"/>
                </a:solidFill>
                <a:hlinkClick r:id="rId4"/>
              </a:rPr>
              <a:t>https://github.com/LesHaTaR/TMS_DipWork-Teams/blob/main/TD_Tarasevich(Teams).xlsx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1975" y="2673825"/>
            <a:ext cx="2254851" cy="20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60950" y="36392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Arial"/>
                <a:ea typeface="Arial"/>
                <a:cs typeface="Arial"/>
                <a:sym typeface="Arial"/>
              </a:rPr>
              <a:t>Спасибо за внимание!!!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863" y="1365175"/>
            <a:ext cx="5780275" cy="32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73550" y="142950"/>
            <a:ext cx="8222100" cy="24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latin typeface="Arial"/>
                <a:ea typeface="Arial"/>
                <a:cs typeface="Arial"/>
                <a:sym typeface="Arial"/>
              </a:rPr>
              <a:t>Вкратце</a:t>
            </a:r>
            <a:r>
              <a:rPr b="1" lang="ru" sz="2200">
                <a:latin typeface="Arial"/>
                <a:ea typeface="Arial"/>
                <a:cs typeface="Arial"/>
                <a:sym typeface="Arial"/>
              </a:rPr>
              <a:t> о </a:t>
            </a:r>
            <a:r>
              <a:rPr b="1" lang="ru" sz="2200">
                <a:latin typeface="Arial"/>
                <a:ea typeface="Arial"/>
                <a:cs typeface="Arial"/>
                <a:sym typeface="Arial"/>
              </a:rPr>
              <a:t>Microsoft Teams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Arial"/>
                <a:ea typeface="Arial"/>
                <a:cs typeface="Arial"/>
                <a:sym typeface="Arial"/>
              </a:rPr>
              <a:t>Microsoft Teams </a:t>
            </a:r>
            <a:r>
              <a:rPr lang="ru" sz="1800">
                <a:latin typeface="Arial"/>
                <a:ea typeface="Arial"/>
                <a:cs typeface="Arial"/>
                <a:sym typeface="Arial"/>
              </a:rPr>
              <a:t>- это платформа, объединяющая в рабочем пространстве чат, встречи, заметки и вложения. Создана для общения, объединяет коллег и включает в себя инструменты, необходимые командам для продуктивной совместной работы.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Arial"/>
                <a:ea typeface="Arial"/>
                <a:cs typeface="Arial"/>
                <a:sym typeface="Arial"/>
              </a:rPr>
              <a:t>Разработана компанией </a:t>
            </a:r>
            <a:r>
              <a:rPr b="1" lang="ru" sz="1800">
                <a:latin typeface="Arial"/>
                <a:ea typeface="Arial"/>
                <a:cs typeface="Arial"/>
                <a:sym typeface="Arial"/>
              </a:rPr>
              <a:t>Microsoft</a:t>
            </a:r>
            <a:r>
              <a:rPr lang="ru" sz="1800"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25" y="2435125"/>
            <a:ext cx="8118149" cy="25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237338" y="149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Матрица функциональных возможностей Microsoft Teams</a:t>
            </a:r>
            <a:endParaRPr sz="3800">
              <a:solidFill>
                <a:srgbClr val="000000"/>
              </a:solidFill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63" y="567325"/>
            <a:ext cx="8302377" cy="41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202650" y="1555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 чем проводилось тестирование 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202650" y="763350"/>
            <a:ext cx="87636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Для тестирования программного продукта использовал следующие устройства: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1) </a:t>
            </a:r>
            <a:r>
              <a:rPr lang="ru"/>
              <a:t>Android: Samsung A50, Samsung J7 2017, Redmi 9A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2)iOS: iPhone SE 2020, iPhone 11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3)Windows: Lenovo Y540-15IRH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4)macOS: MacBook Air M1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679950" y="2340900"/>
            <a:ext cx="778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Для веб-тестирования использовал браузер Google Chrome</a:t>
            </a:r>
            <a:endParaRPr sz="1800"/>
          </a:p>
        </p:txBody>
      </p:sp>
      <p:sp>
        <p:nvSpPr>
          <p:cNvPr id="108" name="Google Shape;108;p16"/>
          <p:cNvSpPr txBox="1"/>
          <p:nvPr/>
        </p:nvSpPr>
        <p:spPr>
          <a:xfrm>
            <a:off x="679950" y="2938400"/>
            <a:ext cx="5498700" cy="24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Какие версии использовались при тестировании: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>
                <a:highlight>
                  <a:srgbClr val="F8F9FA"/>
                </a:highlight>
              </a:rPr>
              <a:t>для Windows 10 laptop версия: </a:t>
            </a:r>
            <a:r>
              <a:rPr lang="ru">
                <a:highlight>
                  <a:srgbClr val="FAFCFF"/>
                </a:highlight>
              </a:rPr>
              <a:t>1.5.00.17.656 64-bit</a:t>
            </a:r>
            <a:endParaRPr>
              <a:highlight>
                <a:srgbClr val="FAFC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>
                <a:highlight>
                  <a:srgbClr val="F8F9FA"/>
                </a:highlight>
              </a:rPr>
              <a:t>для macOS версия: 1.5.00.17261</a:t>
            </a:r>
            <a:endParaRPr>
              <a:highlight>
                <a:srgbClr val="F8F9FA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>
                <a:highlight>
                  <a:srgbClr val="F8F9FA"/>
                </a:highlight>
              </a:rPr>
              <a:t>для iOS версия: </a:t>
            </a:r>
            <a:r>
              <a:rPr lang="ru">
                <a:highlight>
                  <a:srgbClr val="FFFFFF"/>
                </a:highlight>
              </a:rPr>
              <a:t>4.13.1</a:t>
            </a:r>
            <a:endParaRPr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>
                <a:highlight>
                  <a:srgbClr val="F8F9FA"/>
                </a:highlight>
              </a:rPr>
              <a:t>для Android версия: </a:t>
            </a:r>
            <a:r>
              <a:rPr lang="ru">
                <a:highlight>
                  <a:srgbClr val="FFFFFF"/>
                </a:highlight>
              </a:rPr>
              <a:t>1416/1.0.0.2022325603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1151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Критерии начала и окончания тестирования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11700" y="722950"/>
            <a:ext cx="8520600" cy="32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Критерии начала тестирования: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1)Готовность тестового стенда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3)Приложение для тестирования подготовлено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2)Готовность тестовой документации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Критерии окончания тестирования: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1)Все запланированные тесты проведены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2)В</a:t>
            </a:r>
            <a:r>
              <a:rPr lang="ru" sz="1400">
                <a:solidFill>
                  <a:srgbClr val="000000"/>
                </a:solidFill>
                <a:highlight>
                  <a:srgbClr val="FAFCFF"/>
                </a:highlight>
                <a:latin typeface="Arial"/>
                <a:ea typeface="Arial"/>
                <a:cs typeface="Arial"/>
                <a:sym typeface="Arial"/>
              </a:rPr>
              <a:t>се новые обнаруженные баги зарегистрированы</a:t>
            </a:r>
            <a:endParaRPr sz="1400">
              <a:solidFill>
                <a:srgbClr val="000000"/>
              </a:solidFill>
              <a:highlight>
                <a:srgbClr val="FAFC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highlight>
                  <a:srgbClr val="FAFCFF"/>
                </a:highlight>
                <a:latin typeface="Arial"/>
                <a:ea typeface="Arial"/>
                <a:cs typeface="Arial"/>
                <a:sym typeface="Arial"/>
              </a:rPr>
              <a:t>3)Результаты тестирования удовлетворяют критериям качества продукта</a:t>
            </a:r>
            <a:endParaRPr sz="1600">
              <a:solidFill>
                <a:srgbClr val="000000"/>
              </a:solidFill>
              <a:highlight>
                <a:srgbClr val="FAFC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50" y="3329675"/>
            <a:ext cx="3056099" cy="1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1151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Расписание тестирования</a:t>
            </a:r>
            <a:endParaRPr b="1" sz="22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1" name="Google Shape;121;p18"/>
          <p:cNvGraphicFramePr/>
          <p:nvPr/>
        </p:nvGraphicFramePr>
        <p:xfrm>
          <a:off x="741863" y="67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{9F927040-2A0A-4D89-ABA4-733E83D37371}</a:tableStyleId>
              </a:tblPr>
              <a:tblGrid>
                <a:gridCol w="2553425"/>
                <a:gridCol w="2553425"/>
                <a:gridCol w="2553425"/>
              </a:tblGrid>
              <a:tr h="39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/>
                        <a:t>Вид работы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/>
                        <a:t>Тестировщик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/>
                        <a:t>Сроки готовности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73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Подготовка к тестированию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Тарасевич Алексей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29.07.2022 18:00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3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Тестирование программного продукта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Тарасевич Алексей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01.08.2022 18:00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3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Анализ результатов тестирования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Тарасевич Алексей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02.08.2022 19:00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75" y="3383275"/>
            <a:ext cx="1996150" cy="149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1217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Используемые инструменты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11700" y="6925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При тестировании программного продукты были использованы: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1)Excel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2)Android Studio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3)Charles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4)</a:t>
            </a:r>
            <a:r>
              <a:rPr lang="ru" sz="14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Lightshot</a:t>
            </a:r>
            <a:endParaRPr sz="14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5)Recordit</a:t>
            </a:r>
            <a:endParaRPr sz="14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3282195"/>
            <a:ext cx="1582625" cy="146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9372" y="3166722"/>
            <a:ext cx="1582625" cy="15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2007" y="3166725"/>
            <a:ext cx="2484368" cy="14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5312" y="2372675"/>
            <a:ext cx="1467130" cy="14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446" y="857646"/>
            <a:ext cx="1386850" cy="13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11700" y="2134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Тестирование программного продукта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311700" y="821250"/>
            <a:ext cx="8520600" cy="3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Проверки делились на два вида: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1)Функциональные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2)Нефункциональные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Проверки были оформлены в виде: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1)Чек листа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2)Тест тейсов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 сумме была проведена 161 проверка, по которым было оформлено 66 тест кейсов.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243" y="821250"/>
            <a:ext cx="4403681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1806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Тестирование программного продукта (тест кейсы)</a:t>
            </a:r>
            <a:endParaRPr sz="2200"/>
          </a:p>
        </p:txBody>
      </p:sp>
      <p:graphicFrame>
        <p:nvGraphicFramePr>
          <p:cNvPr id="146" name="Google Shape;146;p21"/>
          <p:cNvGraphicFramePr/>
          <p:nvPr/>
        </p:nvGraphicFramePr>
        <p:xfrm>
          <a:off x="233075" y="70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{9F927040-2A0A-4D89-ABA4-733E83D37371}</a:tableStyleId>
              </a:tblPr>
              <a:tblGrid>
                <a:gridCol w="784150"/>
                <a:gridCol w="1495475"/>
                <a:gridCol w="1526400"/>
                <a:gridCol w="2030925"/>
                <a:gridCol w="2142325"/>
                <a:gridCol w="746675"/>
              </a:tblGrid>
              <a:tr h="36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ID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Functionality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Summary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Steps To Reproduce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Expected Result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/>
                        <a:t>Status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125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SMOW_7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Удаление сообщения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Удаление отправленного сообщения в чате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1)Кликнуть на forms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2)Отправить сообщение Жара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3)Кликнуть правым кликом по отправленному сообщению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4)Кликнуть на Удалить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1)Поле forms переходит в состояние активное, чат открывается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2)Сообщение отправлено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3)Появляется окно с Дополнительными действиями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4)Сообщение удалено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Passed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56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SMOA_3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Настройка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Выбор внешнего вида приложения в настройках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1)Свайпнуть по экрану слева направо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2)Нажать на Настройки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3)Нажать на Внешний вид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4)Нажать на Темный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5)Нажать на ПЕРЕЗАПУСК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1)Слева всплывает панель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2)Появляется вкладка Настройки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3)Появляется окно для выбора предложенных внешних видов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4)Появляется pop-up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5)Приложение перезапущено, внешний вид изменен на Темный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Passed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25" y="3985525"/>
            <a:ext cx="2992325" cy="8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